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47" r:id="rId2"/>
    <p:sldId id="352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7469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574" userDrawn="1">
          <p15:clr>
            <a:srgbClr val="A4A3A4"/>
          </p15:clr>
        </p15:guide>
        <p15:guide id="7" pos="3205" userDrawn="1">
          <p15:clr>
            <a:srgbClr val="A4A3A4"/>
          </p15:clr>
        </p15:guide>
        <p15:guide id="8" orient="horz" pos="3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1B3"/>
    <a:srgbClr val="21B8D1"/>
    <a:srgbClr val="BBD8E0"/>
    <a:srgbClr val="D9D9D9"/>
    <a:srgbClr val="F2F2F2"/>
    <a:srgbClr val="7031A0"/>
    <a:srgbClr val="0A5CAC"/>
    <a:srgbClr val="4F4F4F"/>
    <a:srgbClr val="2658A4"/>
    <a:srgbClr val="4BC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120"/>
      </p:cViewPr>
      <p:guideLst>
        <p:guide orient="horz" pos="2727"/>
        <p:guide pos="7469"/>
        <p:guide orient="horz" pos="3657"/>
        <p:guide orient="horz" pos="1003"/>
        <p:guide pos="189"/>
        <p:guide pos="574"/>
        <p:guide pos="3205"/>
        <p:guide orient="horz" pos="39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597E-BC11-4544-B52C-AF8A8A443758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7DFB2-9CFE-4C5C-9003-562C29B55E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0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5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6140" y="1580541"/>
            <a:ext cx="7766936" cy="1646302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7634" y="322684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DD6-D947-4328-B735-3BA501193FA3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3863" y="6346162"/>
            <a:ext cx="683339" cy="365125"/>
          </a:xfr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6059" r="12902" b="24"/>
          <a:stretch/>
        </p:blipFill>
        <p:spPr>
          <a:xfrm>
            <a:off x="-91279" y="-33655"/>
            <a:ext cx="6195550" cy="6900954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2474582" y="2995584"/>
            <a:ext cx="2669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spc="100" baseline="0" dirty="0">
                <a:solidFill>
                  <a:schemeClr val="bg1"/>
                </a:solidFill>
                <a:latin typeface="Calibri (Основной текст)"/>
                <a:cs typeface="Arial" panose="020B0604020202020204" pitchFamily="34" charset="0"/>
              </a:rPr>
              <a:t>НАЦИОНАЛЬНАЯ</a:t>
            </a:r>
          </a:p>
          <a:p>
            <a:r>
              <a:rPr lang="ru-RU" sz="1800" b="1" spc="100" baseline="0" dirty="0">
                <a:solidFill>
                  <a:schemeClr val="bg1"/>
                </a:solidFill>
                <a:latin typeface="Calibri (Основной текст)"/>
                <a:cs typeface="Arial" panose="020B0604020202020204" pitchFamily="34" charset="0"/>
              </a:rPr>
              <a:t>ЭЛЕКТРОННАЯ</a:t>
            </a:r>
          </a:p>
          <a:p>
            <a:r>
              <a:rPr lang="ru-RU" sz="1800" b="1" spc="100" baseline="0" dirty="0">
                <a:solidFill>
                  <a:schemeClr val="bg1"/>
                </a:solidFill>
                <a:latin typeface="Calibri (Основной текст)"/>
                <a:cs typeface="Arial" panose="020B0604020202020204" pitchFamily="34" charset="0"/>
              </a:rPr>
              <a:t>ПЛОЩАДКА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7" y="2941056"/>
            <a:ext cx="909550" cy="894392"/>
          </a:xfrm>
          <a:prstGeom prst="rect">
            <a:avLst/>
          </a:prstGeom>
        </p:spPr>
      </p:pic>
      <p:sp>
        <p:nvSpPr>
          <p:cNvPr id="23" name="Шестиугольник 22"/>
          <p:cNvSpPr/>
          <p:nvPr userDrawn="1"/>
        </p:nvSpPr>
        <p:spPr>
          <a:xfrm rot="5400000">
            <a:off x="737236" y="1349788"/>
            <a:ext cx="4729238" cy="4076929"/>
          </a:xfrm>
          <a:prstGeom prst="hexagon">
            <a:avLst/>
          </a:prstGeom>
          <a:noFill/>
          <a:ln w="133350">
            <a:solidFill>
              <a:srgbClr val="BDD4ED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8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65DB-81F6-4F78-B445-8C759B16F311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FE26-C685-4055-B81B-4299BE3A1353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8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99B49-1618-4461-80BD-878C807678E5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C45-15CA-40FF-AC17-855458652CDD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77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7D9F-1EF2-4814-ADB5-CDA1737A8823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13CB-CE1C-41B9-82E3-6A0B624F7453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AD6C-29D5-4080-A238-1E153D83F4BD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B497-422C-4923-9B08-00DB4CE88C66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7663" y="6295362"/>
            <a:ext cx="683339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32" y="1122138"/>
            <a:ext cx="3968168" cy="573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7E14-29C9-4542-A62E-6929AFAD5587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1" b="39141"/>
          <a:stretch/>
        </p:blipFill>
        <p:spPr>
          <a:xfrm>
            <a:off x="0" y="1536700"/>
            <a:ext cx="1219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DB2D-C0CE-43AC-B5CA-6B07D3E3C29A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9198-AB7F-4B81-BFC4-8A202941DF7A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06863" y="6223924"/>
            <a:ext cx="683339" cy="365125"/>
          </a:xfr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1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A279-1574-45C5-9292-680E51A6A4F6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4963" y="6223924"/>
            <a:ext cx="683339" cy="365125"/>
          </a:xfrm>
        </p:spPr>
        <p:txBody>
          <a:bodyPr/>
          <a:lstStyle>
            <a:lvl1pPr>
              <a:defRPr sz="1400">
                <a:solidFill>
                  <a:srgbClr val="0A5CA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0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E426-D783-4BE4-BEAA-1AA25B39984B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7E80-F11D-43C2-84DC-DE68F215A23E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16DAB-2C76-43E6-8312-F01E7E90CC07}" type="datetime1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0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17" Type="http://schemas.openxmlformats.org/officeDocument/2006/relationships/image" Target="../media/image24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0.sv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2" Type="http://schemas.openxmlformats.org/officeDocument/2006/relationships/image" Target="../media/image7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svg"/><Relationship Id="rId7" Type="http://schemas.openxmlformats.org/officeDocument/2006/relationships/image" Target="../media/image5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svg"/><Relationship Id="rId4" Type="http://schemas.openxmlformats.org/officeDocument/2006/relationships/image" Target="../media/image46.png"/><Relationship Id="rId9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10.svg"/><Relationship Id="rId7" Type="http://schemas.openxmlformats.org/officeDocument/2006/relationships/image" Target="../media/image65.svg"/><Relationship Id="rId12" Type="http://schemas.openxmlformats.org/officeDocument/2006/relationships/image" Target="../media/image5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63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1.svg"/><Relationship Id="rId18" Type="http://schemas.openxmlformats.org/officeDocument/2006/relationships/image" Target="../media/image63.png"/><Relationship Id="rId3" Type="http://schemas.openxmlformats.org/officeDocument/2006/relationships/image" Target="../media/image10.svg"/><Relationship Id="rId7" Type="http://schemas.openxmlformats.org/officeDocument/2006/relationships/image" Target="../media/image75.svg"/><Relationship Id="rId12" Type="http://schemas.openxmlformats.org/officeDocument/2006/relationships/image" Target="../media/image60.png"/><Relationship Id="rId17" Type="http://schemas.openxmlformats.org/officeDocument/2006/relationships/image" Target="../media/image85.svg"/><Relationship Id="rId2" Type="http://schemas.openxmlformats.org/officeDocument/2006/relationships/image" Target="../media/image7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77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7.sv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326C4BA-3DE0-BA49-B1EC-38B7AF9BA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038" y="345713"/>
            <a:ext cx="3862945" cy="461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AB989C9-5FEB-DE49-8823-6F3F920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9180" y="0"/>
            <a:ext cx="3996267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97D7383E-5C29-D748-B29C-B60C752C9775}"/>
              </a:ext>
            </a:extLst>
          </p:cNvPr>
          <p:cNvSpPr/>
          <p:nvPr/>
        </p:nvSpPr>
        <p:spPr>
          <a:xfrm>
            <a:off x="315969" y="4384174"/>
            <a:ext cx="7757112" cy="45719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41AFF20-015C-CA49-A729-9AFAD0F50128}"/>
              </a:ext>
            </a:extLst>
          </p:cNvPr>
          <p:cNvSpPr/>
          <p:nvPr/>
        </p:nvSpPr>
        <p:spPr>
          <a:xfrm>
            <a:off x="241976" y="2230496"/>
            <a:ext cx="78311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5DA1B3"/>
                </a:solidFill>
                <a:latin typeface="Panton" panose="020B0604020202020204" charset="-52"/>
                <a:ea typeface="Roboto Lt" pitchFamily="2" charset="0"/>
                <a:cs typeface="Segoe UI" panose="020B0502040204020203" pitchFamily="34" charset="0"/>
              </a:rPr>
              <a:t>Организация и проведение закупочных процедур в электронной форме </a:t>
            </a:r>
          </a:p>
        </p:txBody>
      </p:sp>
    </p:spTree>
    <p:extLst>
      <p:ext uri="{BB962C8B-B14F-4D97-AF65-F5344CB8AC3E}">
        <p14:creationId xmlns:p14="http://schemas.microsoft.com/office/powerpoint/2010/main" val="23816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2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44963" y="6223924"/>
            <a:ext cx="683339" cy="365125"/>
          </a:xfrm>
        </p:spPr>
        <p:txBody>
          <a:bodyPr/>
          <a:lstStyle/>
          <a:p>
            <a:fld id="{C9E0671E-2E04-4425-8F08-FC6BC8ED3F11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EBB1CFFD-E21C-CE43-8CB9-416C743824F5}"/>
              </a:ext>
            </a:extLst>
          </p:cNvPr>
          <p:cNvSpPr txBox="1">
            <a:spLocks/>
          </p:cNvSpPr>
          <p:nvPr/>
        </p:nvSpPr>
        <p:spPr>
          <a:xfrm>
            <a:off x="288757" y="355622"/>
            <a:ext cx="8323200" cy="7168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A3644"/>
                </a:solidFill>
                <a:latin typeface="Panton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5DA1B3"/>
                </a:solidFill>
              </a:rPr>
              <a:t>Ваши персональные менеджеры</a:t>
            </a:r>
            <a:endParaRPr lang="ru-RU" sz="4000" dirty="0">
              <a:solidFill>
                <a:srgbClr val="5DA1B3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8BD4B50-E288-CB46-A550-56671ACD4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31015" y="6095655"/>
            <a:ext cx="304626" cy="316812"/>
          </a:xfrm>
          <a:prstGeom prst="rect">
            <a:avLst/>
          </a:prstGeom>
        </p:spPr>
      </p:pic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F0227A78-3367-FC4A-929A-9CEFF64CBA0D}"/>
              </a:ext>
            </a:extLst>
          </p:cNvPr>
          <p:cNvSpPr txBox="1">
            <a:spLocks/>
          </p:cNvSpPr>
          <p:nvPr/>
        </p:nvSpPr>
        <p:spPr>
          <a:xfrm>
            <a:off x="288757" y="2098964"/>
            <a:ext cx="8323200" cy="37303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A3644"/>
                </a:solidFill>
                <a:latin typeface="Panton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5DA1B3"/>
                </a:solidFill>
              </a:rPr>
              <a:t>Петрова Ольга Петровна</a:t>
            </a:r>
          </a:p>
          <a:p>
            <a:pPr algn="ctr"/>
            <a:r>
              <a:rPr lang="ru-RU" sz="3000" dirty="0" smtClean="0">
                <a:solidFill>
                  <a:srgbClr val="5DA1B3"/>
                </a:solidFill>
              </a:rPr>
              <a:t>директор Представительства </a:t>
            </a:r>
            <a:br>
              <a:rPr lang="ru-RU" sz="3000" dirty="0" smtClean="0">
                <a:solidFill>
                  <a:srgbClr val="5DA1B3"/>
                </a:solidFill>
              </a:rPr>
            </a:br>
            <a:r>
              <a:rPr lang="ru-RU" sz="3000" dirty="0" smtClean="0">
                <a:solidFill>
                  <a:srgbClr val="5DA1B3"/>
                </a:solidFill>
              </a:rPr>
              <a:t>в СЗФО</a:t>
            </a:r>
          </a:p>
          <a:p>
            <a:pPr algn="ctr"/>
            <a:endParaRPr lang="ru-RU" sz="3000" spc="-60" dirty="0">
              <a:solidFill>
                <a:srgbClr val="5DA1B3"/>
              </a:solidFill>
            </a:endParaRPr>
          </a:p>
          <a:p>
            <a:pPr algn="ctr"/>
            <a:endParaRPr lang="ru-RU" sz="4000" spc="-60" dirty="0" smtClean="0">
              <a:solidFill>
                <a:srgbClr val="50AAC8"/>
              </a:solidFill>
            </a:endParaRPr>
          </a:p>
          <a:p>
            <a:pPr algn="ctr"/>
            <a:r>
              <a:rPr lang="ru-RU" sz="3000" dirty="0" err="1" smtClean="0">
                <a:solidFill>
                  <a:srgbClr val="5DA1B3"/>
                </a:solidFill>
              </a:rPr>
              <a:t>Булгак</a:t>
            </a:r>
            <a:r>
              <a:rPr lang="ru-RU" sz="3000" dirty="0" smtClean="0">
                <a:solidFill>
                  <a:srgbClr val="5DA1B3"/>
                </a:solidFill>
              </a:rPr>
              <a:t> Анна Сергеевна </a:t>
            </a:r>
          </a:p>
          <a:p>
            <a:pPr algn="ctr"/>
            <a:r>
              <a:rPr lang="ru-RU" sz="3000" dirty="0" smtClean="0">
                <a:solidFill>
                  <a:srgbClr val="5DA1B3"/>
                </a:solidFill>
              </a:rPr>
              <a:t>заместитель директора </a:t>
            </a:r>
          </a:p>
          <a:p>
            <a:pPr algn="ctr"/>
            <a:r>
              <a:rPr lang="ru-RU" sz="3000" dirty="0" smtClean="0">
                <a:solidFill>
                  <a:srgbClr val="5DA1B3"/>
                </a:solidFill>
              </a:rPr>
              <a:t>Представительства в СЗФО </a:t>
            </a:r>
            <a:endParaRPr lang="en-US" sz="3000" dirty="0" smtClean="0">
              <a:solidFill>
                <a:srgbClr val="5DA1B3"/>
              </a:solidFill>
            </a:endParaRPr>
          </a:p>
          <a:p>
            <a:pPr algn="ctr"/>
            <a:r>
              <a:rPr lang="en-US" sz="3000" dirty="0" smtClean="0">
                <a:solidFill>
                  <a:srgbClr val="5DA1B3"/>
                </a:solidFill>
              </a:rPr>
              <a:t>a.bulgak@etpz.ru</a:t>
            </a:r>
            <a:endParaRPr lang="ru-RU" sz="3000" dirty="0" smtClean="0">
              <a:solidFill>
                <a:srgbClr val="5DA1B3"/>
              </a:solidFill>
            </a:endParaRPr>
          </a:p>
          <a:p>
            <a:pPr algn="ctr"/>
            <a:r>
              <a:rPr lang="en-US" sz="3000" dirty="0" smtClean="0">
                <a:solidFill>
                  <a:srgbClr val="5DA1B3"/>
                </a:solidFill>
              </a:rPr>
              <a:t>+7 (962)686 86 14</a:t>
            </a:r>
            <a:endParaRPr lang="ru-RU" sz="3000" dirty="0" smtClean="0">
              <a:solidFill>
                <a:srgbClr val="5DA1B3"/>
              </a:solidFill>
            </a:endParaRPr>
          </a:p>
          <a:p>
            <a:pPr algn="ctr"/>
            <a:endParaRPr lang="ru-RU" sz="4000" spc="-60" dirty="0" smtClean="0">
              <a:solidFill>
                <a:srgbClr val="50AAC8"/>
              </a:solidFill>
            </a:endParaRPr>
          </a:p>
          <a:p>
            <a:endParaRPr lang="ru-RU" sz="4000" spc="-60" dirty="0" smtClean="0">
              <a:solidFill>
                <a:srgbClr val="50AAC8"/>
              </a:solidFill>
            </a:endParaRPr>
          </a:p>
          <a:p>
            <a:pPr algn="ctr"/>
            <a:endParaRPr lang="ru-RU" sz="4000" dirty="0">
              <a:solidFill>
                <a:srgbClr val="5DA1B3"/>
              </a:solidFill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9A918896-A1B4-C140-8CBD-139AFD15E4AD}"/>
              </a:ext>
            </a:extLst>
          </p:cNvPr>
          <p:cNvSpPr txBox="1">
            <a:spLocks/>
          </p:cNvSpPr>
          <p:nvPr/>
        </p:nvSpPr>
        <p:spPr>
          <a:xfrm>
            <a:off x="288757" y="2790356"/>
            <a:ext cx="8323200" cy="1294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A3644"/>
                </a:solidFill>
                <a:latin typeface="Panton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spc="-60" dirty="0" smtClean="0">
                <a:solidFill>
                  <a:srgbClr val="5DA1B3"/>
                </a:solidFill>
              </a:rPr>
              <a:t>+7 (921) 995-67-35</a:t>
            </a:r>
            <a:endParaRPr lang="ru-RU" sz="3000" dirty="0">
              <a:solidFill>
                <a:srgbClr val="5DA1B3"/>
              </a:solidFill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30061C0E-676C-4045-8127-141B0C132CF1}"/>
              </a:ext>
            </a:extLst>
          </p:cNvPr>
          <p:cNvSpPr txBox="1">
            <a:spLocks/>
          </p:cNvSpPr>
          <p:nvPr/>
        </p:nvSpPr>
        <p:spPr>
          <a:xfrm>
            <a:off x="288757" y="2244437"/>
            <a:ext cx="8323200" cy="279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A3644"/>
                </a:solidFill>
                <a:latin typeface="Panton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5DA1B3"/>
                </a:solidFill>
              </a:rPr>
              <a:t>petrova@etpz.ru</a:t>
            </a:r>
            <a:endParaRPr lang="ru-RU" sz="3000" dirty="0">
              <a:solidFill>
                <a:srgbClr val="5DA1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4947D5CC-A0B4-7741-8DC4-23B299340972}"/>
              </a:ext>
            </a:extLst>
          </p:cNvPr>
          <p:cNvSpPr txBox="1">
            <a:spLocks/>
          </p:cNvSpPr>
          <p:nvPr/>
        </p:nvSpPr>
        <p:spPr>
          <a:xfrm>
            <a:off x="292847" y="274109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5DA1B3"/>
                </a:solidFill>
                <a:latin typeface="Panton" panose="020B0604020202020204" charset="-52"/>
              </a:rPr>
              <a:t>О компании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32F6C434-2527-6748-BE8A-549DB00D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pPr algn="r"/>
            <a:r>
              <a:rPr lang="ru-RU" dirty="0"/>
              <a:t>Организация и проведение закупочных процедур в электронной форме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="" xmlns:a16="http://schemas.microsoft.com/office/drawing/2014/main" id="{2C626D12-358E-7E4D-AA38-E939329E9866}"/>
              </a:ext>
            </a:extLst>
          </p:cNvPr>
          <p:cNvSpPr txBox="1">
            <a:spLocks/>
          </p:cNvSpPr>
          <p:nvPr/>
        </p:nvSpPr>
        <p:spPr>
          <a:xfrm>
            <a:off x="11582400" y="6248774"/>
            <a:ext cx="375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A5C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7179E2-D667-024D-82E9-5A69FB51267D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08CB68E-570B-5545-AA59-EA1211637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604" y="1252396"/>
            <a:ext cx="1954676" cy="21766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E2419FA-D9B4-974B-980B-581FAEB54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0441" y="2575576"/>
            <a:ext cx="1318019" cy="14686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3308056-046D-E541-A40D-5E767F0910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9851" y="569929"/>
            <a:ext cx="2908300" cy="32286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23CB54F-7488-4348-8380-A3390A8E32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6722" y="628000"/>
            <a:ext cx="1323493" cy="14686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F10642A-0512-094B-AA59-D6A13B9BA3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14517" y="4044226"/>
            <a:ext cx="1534229" cy="17132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DAC9E2A-4B24-5748-AE07-EAED11953F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49238" y="3574575"/>
            <a:ext cx="2073618" cy="23010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4C0FBB1-BE2B-684E-9BED-E470C4CA1F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34331" y="2970644"/>
            <a:ext cx="670238" cy="6785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EEC94B-C9FC-D042-AA44-A287E8578B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88487" y="935363"/>
            <a:ext cx="779962" cy="8539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23B78E3-5E9F-5A41-8533-9AF2A9E9BB4F}"/>
              </a:ext>
            </a:extLst>
          </p:cNvPr>
          <p:cNvSpPr txBox="1"/>
          <p:nvPr/>
        </p:nvSpPr>
        <p:spPr>
          <a:xfrm>
            <a:off x="6394595" y="4393005"/>
            <a:ext cx="13099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средняя</a:t>
            </a:r>
          </a:p>
          <a:p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экономия</a:t>
            </a:r>
          </a:p>
          <a:p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на торгах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090D89B-9F88-884C-8F6F-C0BED756A235}"/>
              </a:ext>
            </a:extLst>
          </p:cNvPr>
          <p:cNvSpPr txBox="1"/>
          <p:nvPr/>
        </p:nvSpPr>
        <p:spPr>
          <a:xfrm>
            <a:off x="587431" y="4371155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сумма</a:t>
            </a:r>
          </a:p>
          <a:p>
            <a:pPr algn="r"/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торгов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14F38EE-4084-AA4A-8784-08BF005ADB1C}"/>
              </a:ext>
            </a:extLst>
          </p:cNvPr>
          <p:cNvSpPr txBox="1"/>
          <p:nvPr/>
        </p:nvSpPr>
        <p:spPr>
          <a:xfrm>
            <a:off x="4102138" y="1180681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A3644"/>
                </a:solidFill>
                <a:latin typeface="Panton" pitchFamily="2" charset="0"/>
              </a:rPr>
              <a:t>свыше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D80EFB-532C-9D44-B30B-ED1D7568A785}"/>
              </a:ext>
            </a:extLst>
          </p:cNvPr>
          <p:cNvSpPr txBox="1"/>
          <p:nvPr/>
        </p:nvSpPr>
        <p:spPr>
          <a:xfrm>
            <a:off x="3258263" y="2290183"/>
            <a:ext cx="2638864" cy="864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0A3644"/>
                </a:solidFill>
                <a:latin typeface="Panton" pitchFamily="2" charset="0"/>
              </a:rPr>
              <a:t>зарегистрированных</a:t>
            </a:r>
          </a:p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0A3644"/>
                </a:solidFill>
                <a:latin typeface="Panton" pitchFamily="2" charset="0"/>
              </a:rPr>
              <a:t>заказчиков и</a:t>
            </a:r>
            <a:br>
              <a:rPr lang="ru-RU" sz="2000" b="1" dirty="0">
                <a:solidFill>
                  <a:srgbClr val="0A3644"/>
                </a:solidFill>
                <a:latin typeface="Panton" pitchFamily="2" charset="0"/>
              </a:rPr>
            </a:br>
            <a:r>
              <a:rPr lang="ru-RU" sz="2000" b="1" dirty="0">
                <a:solidFill>
                  <a:srgbClr val="0A3644"/>
                </a:solidFill>
                <a:latin typeface="Panton" pitchFamily="2" charset="0"/>
              </a:rPr>
              <a:t>поставщиков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61EF20A-F781-A042-A127-5D793F11A3C2}"/>
              </a:ext>
            </a:extLst>
          </p:cNvPr>
          <p:cNvSpPr txBox="1"/>
          <p:nvPr/>
        </p:nvSpPr>
        <p:spPr>
          <a:xfrm>
            <a:off x="3342421" y="1494984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800" b="1" dirty="0">
                <a:solidFill>
                  <a:srgbClr val="0A3644"/>
                </a:solidFill>
                <a:latin typeface="Panton" pitchFamily="2" charset="0"/>
              </a:rPr>
              <a:t>720 000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DBC358A-66E3-CE49-A7F8-C48D90DFCA7F}"/>
              </a:ext>
            </a:extLst>
          </p:cNvPr>
          <p:cNvSpPr txBox="1"/>
          <p:nvPr/>
        </p:nvSpPr>
        <p:spPr>
          <a:xfrm>
            <a:off x="978449" y="1616402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Panton" pitchFamily="2" charset="0"/>
              </a:rPr>
              <a:t>свыше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224AE73-CDD3-4E42-B560-8DF83EDE830C}"/>
              </a:ext>
            </a:extLst>
          </p:cNvPr>
          <p:cNvSpPr txBox="1"/>
          <p:nvPr/>
        </p:nvSpPr>
        <p:spPr>
          <a:xfrm>
            <a:off x="790095" y="2659259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Panton" pitchFamily="2" charset="0"/>
              </a:rPr>
              <a:t>лет опыта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FCFE6EE-BA40-3042-ADE2-AE9800618EB4}"/>
              </a:ext>
            </a:extLst>
          </p:cNvPr>
          <p:cNvSpPr txBox="1"/>
          <p:nvPr/>
        </p:nvSpPr>
        <p:spPr>
          <a:xfrm>
            <a:off x="1069024" y="1922387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Panton" pitchFamily="2" charset="0"/>
              </a:rPr>
              <a:t>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0D3714B-3477-1042-A2AB-1632D6E2AED6}"/>
              </a:ext>
            </a:extLst>
          </p:cNvPr>
          <p:cNvSpPr txBox="1"/>
          <p:nvPr/>
        </p:nvSpPr>
        <p:spPr>
          <a:xfrm>
            <a:off x="2294538" y="3991387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Panton" pitchFamily="2" charset="0"/>
              </a:rPr>
              <a:t>свыше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52B9FB8-0AF7-804F-A389-72BB9A31D1B7}"/>
              </a:ext>
            </a:extLst>
          </p:cNvPr>
          <p:cNvSpPr txBox="1"/>
          <p:nvPr/>
        </p:nvSpPr>
        <p:spPr>
          <a:xfrm>
            <a:off x="2046360" y="5066373"/>
            <a:ext cx="145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Panton" pitchFamily="2" charset="0"/>
              </a:rPr>
              <a:t>ТРЛН.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85D668C-9AF3-2C44-98F6-1B2F09ADCD42}"/>
              </a:ext>
            </a:extLst>
          </p:cNvPr>
          <p:cNvSpPr txBox="1"/>
          <p:nvPr/>
        </p:nvSpPr>
        <p:spPr>
          <a:xfrm>
            <a:off x="2353335" y="4309599"/>
            <a:ext cx="84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Panton" pitchFamily="2" charset="0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B9B40E3-A92E-EC4B-B695-2650D2A3E7A4}"/>
              </a:ext>
            </a:extLst>
          </p:cNvPr>
          <p:cNvSpPr txBox="1"/>
          <p:nvPr/>
        </p:nvSpPr>
        <p:spPr>
          <a:xfrm>
            <a:off x="4718559" y="4507955"/>
            <a:ext cx="1319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Panton" pitchFamily="2" charset="0"/>
              </a:rPr>
              <a:t>15%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BBD2A63-4454-FC44-902C-960F83E6AEAD}"/>
              </a:ext>
            </a:extLst>
          </p:cNvPr>
          <p:cNvSpPr txBox="1"/>
          <p:nvPr/>
        </p:nvSpPr>
        <p:spPr>
          <a:xfrm>
            <a:off x="8293569" y="765399"/>
            <a:ext cx="2347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входит в перечень</a:t>
            </a:r>
            <a:br>
              <a:rPr lang="ru-RU" sz="2000" dirty="0">
                <a:solidFill>
                  <a:srgbClr val="0A3644"/>
                </a:solidFill>
                <a:latin typeface="Panton" pitchFamily="2" charset="0"/>
              </a:rPr>
            </a:br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федеральных ЭТП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E0D5CAE-B962-664C-9177-9271DA243630}"/>
              </a:ext>
            </a:extLst>
          </p:cNvPr>
          <p:cNvSpPr txBox="1"/>
          <p:nvPr/>
        </p:nvSpPr>
        <p:spPr>
          <a:xfrm>
            <a:off x="8282549" y="2503886"/>
            <a:ext cx="331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A3644"/>
                </a:solidFill>
                <a:latin typeface="Panton" pitchFamily="2" charset="0"/>
              </a:rPr>
              <a:t>универсальная платформа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5A05AFD-9946-A142-9645-9C74A1634597}"/>
              </a:ext>
            </a:extLst>
          </p:cNvPr>
          <p:cNvSpPr txBox="1"/>
          <p:nvPr/>
        </p:nvSpPr>
        <p:spPr>
          <a:xfrm>
            <a:off x="8287432" y="2946096"/>
            <a:ext cx="35629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200" dirty="0">
                <a:solidFill>
                  <a:srgbClr val="668895"/>
                </a:solidFill>
                <a:latin typeface="Panton" pitchFamily="2" charset="0"/>
              </a:rPr>
              <a:t>имущественные торги, 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solidFill>
                  <a:srgbClr val="668895"/>
                </a:solidFill>
                <a:latin typeface="Panton" pitchFamily="2" charset="0"/>
              </a:rPr>
              <a:t>государственные и муниципальные закупки (№44-ФЗ), 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solidFill>
                  <a:srgbClr val="668895"/>
                </a:solidFill>
                <a:latin typeface="Panton" pitchFamily="2" charset="0"/>
              </a:rPr>
              <a:t>закупки по капитальному ремонту в многоквартирных домах (№615-ПП), 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solidFill>
                  <a:srgbClr val="668895"/>
                </a:solidFill>
                <a:latin typeface="Panton" pitchFamily="2" charset="0"/>
              </a:rPr>
              <a:t>корпоративные (№223-ФЗ) и коммерческие закупки, 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solidFill>
                  <a:srgbClr val="668895"/>
                </a:solidFill>
                <a:latin typeface="Panton" pitchFamily="2" charset="0"/>
              </a:rPr>
              <a:t>торги по транспортировке твердых коммунальных отходов (№11033-ПП)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1E16DEB-AC06-3442-B09A-D5E545DCEDC0}"/>
              </a:ext>
            </a:extLst>
          </p:cNvPr>
          <p:cNvSpPr txBox="1"/>
          <p:nvPr/>
        </p:nvSpPr>
        <p:spPr>
          <a:xfrm>
            <a:off x="8287432" y="1510059"/>
            <a:ext cx="285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200" dirty="0">
                <a:solidFill>
                  <a:srgbClr val="668895"/>
                </a:solidFill>
                <a:latin typeface="Panton" pitchFamily="2" charset="0"/>
              </a:rPr>
              <a:t>(Распоряжение Правительства РФ от 12 июля 2018 года №1447-р)</a:t>
            </a:r>
          </a:p>
        </p:txBody>
      </p:sp>
    </p:spTree>
    <p:extLst>
      <p:ext uri="{BB962C8B-B14F-4D97-AF65-F5344CB8AC3E}">
        <p14:creationId xmlns:p14="http://schemas.microsoft.com/office/powerpoint/2010/main" val="41334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2F02C61F-9CD5-F348-A825-F93A6BFD9C96}"/>
              </a:ext>
            </a:extLst>
          </p:cNvPr>
          <p:cNvSpPr txBox="1">
            <a:spLocks/>
          </p:cNvSpPr>
          <p:nvPr/>
        </p:nvSpPr>
        <p:spPr>
          <a:xfrm>
            <a:off x="292847" y="282347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5DA1B3"/>
                </a:solidFill>
                <a:latin typeface="Panton" panose="020B0604020202020204" charset="-52"/>
              </a:rPr>
              <a:t>Ключевые клиенты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99A5998E-0177-EA43-A5A6-03C36331D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pPr algn="r"/>
            <a:r>
              <a:rPr lang="ru-RU" dirty="0"/>
              <a:t>Организация и проведение закупочных процедур в электронной форме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="" xmlns:a16="http://schemas.microsoft.com/office/drawing/2014/main" id="{C7AA0DDE-8949-0343-9734-6CEC43296ADF}"/>
              </a:ext>
            </a:extLst>
          </p:cNvPr>
          <p:cNvSpPr txBox="1">
            <a:spLocks/>
          </p:cNvSpPr>
          <p:nvPr/>
        </p:nvSpPr>
        <p:spPr>
          <a:xfrm>
            <a:off x="11582400" y="6248774"/>
            <a:ext cx="375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A5C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7179E2-D667-024D-82E9-5A69FB51267D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CD28AC-188B-3C4F-AEFE-682CF9F62551}"/>
              </a:ext>
            </a:extLst>
          </p:cNvPr>
          <p:cNvSpPr txBox="1"/>
          <p:nvPr/>
        </p:nvSpPr>
        <p:spPr>
          <a:xfrm>
            <a:off x="292847" y="959381"/>
            <a:ext cx="1747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5DA1B3"/>
                </a:solidFill>
                <a:latin typeface="Panton" pitchFamily="2" charset="0"/>
              </a:rPr>
              <a:t>44-ФЗ</a:t>
            </a:r>
            <a:r>
              <a:rPr lang="en-US" sz="1600" dirty="0">
                <a:solidFill>
                  <a:srgbClr val="5DA1B3"/>
                </a:solidFill>
                <a:latin typeface="Panton" pitchFamily="2" charset="0"/>
              </a:rPr>
              <a:t> </a:t>
            </a:r>
            <a:r>
              <a:rPr lang="ru-RU" sz="1600" dirty="0">
                <a:solidFill>
                  <a:srgbClr val="5DA1B3"/>
                </a:solidFill>
                <a:latin typeface="Panton" pitchFamily="2" charset="0"/>
              </a:rPr>
              <a:t>заказчики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AC3832-705B-E64D-A4C8-91854BAD4DB3}"/>
              </a:ext>
            </a:extLst>
          </p:cNvPr>
          <p:cNvSpPr txBox="1"/>
          <p:nvPr/>
        </p:nvSpPr>
        <p:spPr>
          <a:xfrm>
            <a:off x="6552498" y="959381"/>
            <a:ext cx="3411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5DA1B3"/>
                </a:solidFill>
                <a:latin typeface="Panton" pitchFamily="2" charset="0"/>
              </a:rPr>
              <a:t>223-ФЗ и корпоративные закупки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EEEE34C-D12E-E345-B9CC-E4B2D7924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14" y="1504218"/>
            <a:ext cx="379521" cy="4111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5E41E79-E294-104C-8419-B823A5E96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381" y="1504219"/>
            <a:ext cx="347894" cy="4111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A1A80D5-702D-7946-B5F9-9F3653381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038" y="1504220"/>
            <a:ext cx="385846" cy="4111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DDAB4E3-D80E-7A4B-B06D-B75A19B49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816" y="1504220"/>
            <a:ext cx="398497" cy="4111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737011F-0932-C44B-9390-76C8DADDC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791" y="2776908"/>
            <a:ext cx="411147" cy="411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0F05D3B-21CF-0C48-857C-55E2712AC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3381" y="2780210"/>
            <a:ext cx="328918" cy="4111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0952C38-EE59-9448-BD04-77627A39F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0713" y="2776909"/>
            <a:ext cx="398497" cy="411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7266BC-597F-8245-914B-2E816F5E23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5107" y="2776909"/>
            <a:ext cx="347894" cy="4111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23EBE8D-0D90-B944-9F3E-4E4A196837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791" y="3956209"/>
            <a:ext cx="316268" cy="4111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F698C8A-7144-AB49-AE53-5C73802276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3381" y="3956209"/>
            <a:ext cx="265665" cy="4111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304753D-D22E-0A43-86B3-F863EE8C31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6712" y="3956209"/>
            <a:ext cx="449100" cy="4111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E9F01EC-ECEE-FE44-B198-EBA0A1FE97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5107" y="3956209"/>
            <a:ext cx="341569" cy="4111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F5C1E05-92DF-144C-923A-5E9D0BE8D3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966" y="5062808"/>
            <a:ext cx="341569" cy="41114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B69C89-87E6-9F42-8CC2-A38CFF3784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3381" y="5062808"/>
            <a:ext cx="347894" cy="4111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FF0BF59C-F3D0-B54F-A03A-716F062A7D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4687" y="1593867"/>
            <a:ext cx="720936" cy="4616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58255688-4E6A-6042-A9CB-E7A346AB2B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56502" y="1588809"/>
            <a:ext cx="467975" cy="5944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731031CD-563E-D74E-87BD-C89F21CE6CC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98087" y="1514461"/>
            <a:ext cx="550188" cy="63872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A6E65A7-BE60-E94C-8833-CDCFAF20E6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67998" y="1595561"/>
            <a:ext cx="436356" cy="4616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C1B7097-3F4D-AF47-BF2A-FA402FEECDA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68408" y="1630356"/>
            <a:ext cx="657695" cy="3984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9A6843CC-111E-C34A-93B5-ADE6B812AD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27025" y="2809465"/>
            <a:ext cx="803148" cy="4616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11DE879-9136-1D45-B297-A34D82A061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81892" y="2806290"/>
            <a:ext cx="461652" cy="4616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984ECF93-C171-9B4A-9CAB-AFC0825BA77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6019" y="2806290"/>
            <a:ext cx="467975" cy="46165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22EA3011-E631-6B49-A269-E0DF7C3A2A1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96469" y="2758847"/>
            <a:ext cx="385764" cy="55018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72BE4DA5-85D8-BB42-866F-2FBF12B32FF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52119" y="4060395"/>
            <a:ext cx="967571" cy="33517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96B1AB6B-D356-674D-B693-7710CEDBEE3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97058" y="4035370"/>
            <a:ext cx="777851" cy="3794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BF94E571-5EC3-1D4A-831C-2B6DD4170AD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80824" y="4089887"/>
            <a:ext cx="1536731" cy="24031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8E02AAEE-D41D-9945-B476-159800AA017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146044" y="2733551"/>
            <a:ext cx="436356" cy="6007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D73A07BD-D2CA-1247-A86A-BB5575561A7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81169" y="5247803"/>
            <a:ext cx="898008" cy="18339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97302E81-BFAF-0E43-B45B-43DCB8226EB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73739" y="5208474"/>
            <a:ext cx="1024487" cy="2466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F87B6EC3-72E1-8746-A8B3-BC0EDEB98B9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286176" y="5161044"/>
            <a:ext cx="1094051" cy="3414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FBE5571-84DC-D440-9F5F-11D9A554DF1F}"/>
              </a:ext>
            </a:extLst>
          </p:cNvPr>
          <p:cNvSpPr txBox="1"/>
          <p:nvPr/>
        </p:nvSpPr>
        <p:spPr>
          <a:xfrm>
            <a:off x="279110" y="1917293"/>
            <a:ext cx="1257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Москвы и Московская область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7C39D47-D6B9-394B-9362-D58272DD922F}"/>
              </a:ext>
            </a:extLst>
          </p:cNvPr>
          <p:cNvSpPr txBox="1"/>
          <p:nvPr/>
        </p:nvSpPr>
        <p:spPr>
          <a:xfrm>
            <a:off x="1713340" y="1917293"/>
            <a:ext cx="13001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Санкт-Петербург и Ленинградская область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248E989-FB5B-6A44-9D96-59A296B75C01}"/>
              </a:ext>
            </a:extLst>
          </p:cNvPr>
          <p:cNvSpPr txBox="1"/>
          <p:nvPr/>
        </p:nvSpPr>
        <p:spPr>
          <a:xfrm>
            <a:off x="3132598" y="1917293"/>
            <a:ext cx="1300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Республика Башкортостан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AE196BA-CCA4-D344-A06D-14E9DFBEF719}"/>
              </a:ext>
            </a:extLst>
          </p:cNvPr>
          <p:cNvSpPr txBox="1"/>
          <p:nvPr/>
        </p:nvSpPr>
        <p:spPr>
          <a:xfrm>
            <a:off x="4551856" y="1917293"/>
            <a:ext cx="1300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Волгоградская область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B72BB77-E373-014E-A102-0C57E4BDB149}"/>
              </a:ext>
            </a:extLst>
          </p:cNvPr>
          <p:cNvSpPr txBox="1"/>
          <p:nvPr/>
        </p:nvSpPr>
        <p:spPr>
          <a:xfrm>
            <a:off x="279110" y="3194948"/>
            <a:ext cx="1257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Чеченская Республика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58FA0E7-12EB-FF4F-AF27-4A787404E105}"/>
              </a:ext>
            </a:extLst>
          </p:cNvPr>
          <p:cNvSpPr txBox="1"/>
          <p:nvPr/>
        </p:nvSpPr>
        <p:spPr>
          <a:xfrm>
            <a:off x="1713340" y="3194948"/>
            <a:ext cx="1300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Калининградская область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CAC4C8E-61C3-9D4F-95D1-28CAD442C9E7}"/>
              </a:ext>
            </a:extLst>
          </p:cNvPr>
          <p:cNvSpPr txBox="1"/>
          <p:nvPr/>
        </p:nvSpPr>
        <p:spPr>
          <a:xfrm>
            <a:off x="3132598" y="3194948"/>
            <a:ext cx="1300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Нижегородская область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ED324C4-0192-B445-AC2D-2A32AEECA450}"/>
              </a:ext>
            </a:extLst>
          </p:cNvPr>
          <p:cNvSpPr txBox="1"/>
          <p:nvPr/>
        </p:nvSpPr>
        <p:spPr>
          <a:xfrm>
            <a:off x="4551856" y="3194948"/>
            <a:ext cx="1300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Республика Калмыкия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ADB6477-C9FE-CE4B-8120-1195E6151A83}"/>
              </a:ext>
            </a:extLst>
          </p:cNvPr>
          <p:cNvSpPr txBox="1"/>
          <p:nvPr/>
        </p:nvSpPr>
        <p:spPr>
          <a:xfrm>
            <a:off x="279110" y="4366132"/>
            <a:ext cx="1257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Кировская область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C5DFD1A-5D27-4B49-B399-54286876B4B9}"/>
              </a:ext>
            </a:extLst>
          </p:cNvPr>
          <p:cNvSpPr txBox="1"/>
          <p:nvPr/>
        </p:nvSpPr>
        <p:spPr>
          <a:xfrm>
            <a:off x="1713340" y="4366132"/>
            <a:ext cx="1300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Красноярский край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4209E14B-CC87-C444-AF40-88FD3DBC8F49}"/>
              </a:ext>
            </a:extLst>
          </p:cNvPr>
          <p:cNvSpPr txBox="1"/>
          <p:nvPr/>
        </p:nvSpPr>
        <p:spPr>
          <a:xfrm>
            <a:off x="3132597" y="4366132"/>
            <a:ext cx="1345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Ханты-Мансийский автономный округ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8FAE6BA-AA11-9C48-8961-E6D297CFBFD4}"/>
              </a:ext>
            </a:extLst>
          </p:cNvPr>
          <p:cNvSpPr txBox="1"/>
          <p:nvPr/>
        </p:nvSpPr>
        <p:spPr>
          <a:xfrm>
            <a:off x="4551856" y="4366132"/>
            <a:ext cx="1300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Забайкальский край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77663DE-5F21-0941-8F38-41860B002E45}"/>
              </a:ext>
            </a:extLst>
          </p:cNvPr>
          <p:cNvSpPr txBox="1"/>
          <p:nvPr/>
        </p:nvSpPr>
        <p:spPr>
          <a:xfrm>
            <a:off x="279110" y="5474685"/>
            <a:ext cx="1257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Севастополь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8279038-C197-B243-9E7A-D8E33032AF2F}"/>
              </a:ext>
            </a:extLst>
          </p:cNvPr>
          <p:cNvSpPr txBox="1"/>
          <p:nvPr/>
        </p:nvSpPr>
        <p:spPr>
          <a:xfrm>
            <a:off x="1713339" y="5474685"/>
            <a:ext cx="136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A3644"/>
                </a:solidFill>
              </a:rPr>
              <a:t>Ставропольский край</a:t>
            </a:r>
            <a:endParaRPr lang="ru-RU" sz="11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8C714155-C01D-2944-BB95-498638AA454B}"/>
              </a:ext>
            </a:extLst>
          </p:cNvPr>
          <p:cNvSpPr txBox="1">
            <a:spLocks/>
          </p:cNvSpPr>
          <p:nvPr/>
        </p:nvSpPr>
        <p:spPr>
          <a:xfrm>
            <a:off x="292847" y="265871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5DA1B3"/>
                </a:solidFill>
                <a:latin typeface="Panton" panose="020B0604020202020204" charset="-52"/>
              </a:rPr>
              <a:t>Преимущества ЭТП «Фабрикант»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23CAE587-7EC9-DB43-B711-614E5A72B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pPr algn="r"/>
            <a:r>
              <a:rPr lang="ru-RU" dirty="0"/>
              <a:t>Организация и проведение закупочных процедур в электронной форме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="" xmlns:a16="http://schemas.microsoft.com/office/drawing/2014/main" id="{94E5200D-47FB-9341-8AC3-F1746C12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48774"/>
            <a:ext cx="375024" cy="365125"/>
          </a:xfrm>
        </p:spPr>
        <p:txBody>
          <a:bodyPr/>
          <a:lstStyle/>
          <a:p>
            <a:fld id="{1F7179E2-D667-024D-82E9-5A69FB51267D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209A3D-CFC7-8C46-BE82-6A8C84FA728C}"/>
              </a:ext>
            </a:extLst>
          </p:cNvPr>
          <p:cNvSpPr txBox="1"/>
          <p:nvPr/>
        </p:nvSpPr>
        <p:spPr>
          <a:xfrm>
            <a:off x="791810" y="1094708"/>
            <a:ext cx="3409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Лучший клиентский сервис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98CE05-BD5D-F047-9734-B5A0C6FB1139}"/>
              </a:ext>
            </a:extLst>
          </p:cNvPr>
          <p:cNvSpPr txBox="1"/>
          <p:nvPr/>
        </p:nvSpPr>
        <p:spPr>
          <a:xfrm>
            <a:off x="402429" y="1513607"/>
            <a:ext cx="5829270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Персональные менеджеры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Круглосуточная поддержка (24/7)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Обеспечение конкуренции на торгах</a:t>
            </a:r>
            <a:r>
              <a:rPr lang="en-US" sz="1600" dirty="0">
                <a:solidFill>
                  <a:srgbClr val="0A3644"/>
                </a:solidFill>
              </a:rPr>
              <a:t/>
            </a:r>
            <a:br>
              <a:rPr lang="en-US" sz="1600" dirty="0">
                <a:solidFill>
                  <a:srgbClr val="0A3644"/>
                </a:solidFill>
              </a:rPr>
            </a:br>
            <a:r>
              <a:rPr lang="ru-RU" sz="1200" dirty="0">
                <a:solidFill>
                  <a:srgbClr val="668895"/>
                </a:solidFill>
              </a:rPr>
              <a:t>(автоматические электронные рассылки, подписки, поиск и приглашение компаний, обработка списков заказчиков, интеграция с ЕРУЗ и с </a:t>
            </a:r>
            <a:r>
              <a:rPr lang="ru-RU" sz="1200" dirty="0" err="1">
                <a:solidFill>
                  <a:srgbClr val="668895"/>
                </a:solidFill>
              </a:rPr>
              <a:t>агрегаторами</a:t>
            </a:r>
            <a:r>
              <a:rPr lang="ru-RU" sz="1200" dirty="0">
                <a:solidFill>
                  <a:srgbClr val="668895"/>
                </a:solidFill>
              </a:rPr>
              <a:t> торгов)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29E3BF-6139-504E-B6EB-C71860537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760" y="1132808"/>
            <a:ext cx="319440" cy="3194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6A8AB80-82EE-5E47-946E-8D027F809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760" y="3269280"/>
            <a:ext cx="319440" cy="3194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8AB3FA-F2BE-6748-BFD9-1E710E243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8910" y="1132808"/>
            <a:ext cx="319440" cy="3194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82B2AF-0925-7449-B218-7A14117CB1A0}"/>
              </a:ext>
            </a:extLst>
          </p:cNvPr>
          <p:cNvSpPr txBox="1"/>
          <p:nvPr/>
        </p:nvSpPr>
        <p:spPr>
          <a:xfrm>
            <a:off x="791810" y="3228308"/>
            <a:ext cx="504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Надежная и удобная работа на площадке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DD17258-4119-AD40-A518-229684E41F26}"/>
              </a:ext>
            </a:extLst>
          </p:cNvPr>
          <p:cNvSpPr txBox="1"/>
          <p:nvPr/>
        </p:nvSpPr>
        <p:spPr>
          <a:xfrm>
            <a:off x="402429" y="3647207"/>
            <a:ext cx="5829270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Удобный и гибкий функционал площадки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Сервис проверки ГОСТов, </a:t>
            </a:r>
            <a:r>
              <a:rPr lang="ru-RU" sz="1600" dirty="0" err="1">
                <a:solidFill>
                  <a:srgbClr val="0A3644"/>
                </a:solidFill>
              </a:rPr>
              <a:t>СНИПов</a:t>
            </a:r>
            <a:r>
              <a:rPr lang="ru-RU" sz="1600" dirty="0">
                <a:solidFill>
                  <a:srgbClr val="0A3644"/>
                </a:solidFill>
              </a:rPr>
              <a:t>, САНПИН, РД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Проверка надежности контрагента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Новейшие технологии обеспечения безопасности торгов</a:t>
            </a:r>
            <a:r>
              <a:rPr lang="en-US" sz="1600" dirty="0">
                <a:solidFill>
                  <a:srgbClr val="0A3644"/>
                </a:solidFill>
              </a:rPr>
              <a:t/>
            </a:r>
            <a:br>
              <a:rPr lang="en-US" sz="1600" dirty="0">
                <a:solidFill>
                  <a:srgbClr val="0A3644"/>
                </a:solidFill>
              </a:rPr>
            </a:br>
            <a:r>
              <a:rPr lang="ru-RU" sz="1200" dirty="0">
                <a:solidFill>
                  <a:srgbClr val="668895"/>
                </a:solidFill>
              </a:rPr>
              <a:t>(активная защита от </a:t>
            </a:r>
            <a:r>
              <a:rPr lang="en" sz="1200" dirty="0">
                <a:solidFill>
                  <a:srgbClr val="668895"/>
                </a:solidFill>
              </a:rPr>
              <a:t>DDOS </a:t>
            </a:r>
            <a:r>
              <a:rPr lang="ru-RU" sz="1200" dirty="0">
                <a:solidFill>
                  <a:srgbClr val="668895"/>
                </a:solidFill>
              </a:rPr>
              <a:t>атак, контроль работы сотрудников ЭТП, конфиденциальность заявок участников, отсутствие “закладок” в коде(НДВ-4), 2 лицензии ФСТЭК России, 1 лицензия ФСБ России, аттестаты соответствия требованиям по информационной безопасности (1Г, ИСПДн-3))</a:t>
            </a:r>
            <a:endParaRPr lang="ru-RU" sz="1200" dirty="0">
              <a:solidFill>
                <a:srgbClr val="0A3644"/>
              </a:solidFill>
            </a:endParaRP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Интеграция с внешними информационным системами</a:t>
            </a:r>
            <a:endParaRPr lang="ru-RU" sz="1200" dirty="0">
              <a:solidFill>
                <a:srgbClr val="66889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B11694B-50B2-6C48-9D99-199354F9B776}"/>
              </a:ext>
            </a:extLst>
          </p:cNvPr>
          <p:cNvSpPr txBox="1"/>
          <p:nvPr/>
        </p:nvSpPr>
        <p:spPr>
          <a:xfrm>
            <a:off x="7198961" y="1094708"/>
            <a:ext cx="4110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Информационно-методическая поддержка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35780C1-8C4D-0445-8F40-7E0E97363F40}"/>
              </a:ext>
            </a:extLst>
          </p:cNvPr>
          <p:cNvSpPr txBox="1"/>
          <p:nvPr/>
        </p:nvSpPr>
        <p:spPr>
          <a:xfrm>
            <a:off x="6809579" y="1802594"/>
            <a:ext cx="5049780" cy="392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Оперативная юридическая и техническая поддержка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Бесплатные обучающие мероприятия: форумы, конференции, семинары и </a:t>
            </a:r>
            <a:r>
              <a:rPr lang="ru-RU" sz="1600" dirty="0" err="1">
                <a:solidFill>
                  <a:srgbClr val="0A3644"/>
                </a:solidFill>
              </a:rPr>
              <a:t>вебинары</a:t>
            </a:r>
            <a:endParaRPr lang="ru-RU" sz="1600" dirty="0">
              <a:solidFill>
                <a:srgbClr val="0A3644"/>
              </a:solidFill>
            </a:endParaRP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Комплексный аудит закупочной документации 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Методические документы в сфере закупок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Обзор административной и судебной практики</a:t>
            </a:r>
            <a:r>
              <a:rPr lang="en-US" sz="1600" dirty="0">
                <a:solidFill>
                  <a:srgbClr val="0A3644"/>
                </a:solidFill>
              </a:rPr>
              <a:t/>
            </a:r>
            <a:br>
              <a:rPr lang="en-US" sz="1600" dirty="0">
                <a:solidFill>
                  <a:srgbClr val="0A3644"/>
                </a:solidFill>
              </a:rPr>
            </a:br>
            <a:r>
              <a:rPr lang="ru-RU" sz="1200" dirty="0">
                <a:solidFill>
                  <a:srgbClr val="668895"/>
                </a:solidFill>
              </a:rPr>
              <a:t>(практика УФАС, Арбитражная практика)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Методические подходы к обоснованию НМЦ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Сопровождение и консультирование при рассмотрении жалоб и внеплановых проверках в ФАС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Формирование лучших практик в закупках и продажах</a:t>
            </a:r>
            <a:endParaRPr lang="ru-RU" sz="1200" dirty="0">
              <a:solidFill>
                <a:srgbClr val="6688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="" xmlns:a16="http://schemas.microsoft.com/office/drawing/2014/main" id="{F70B7A51-5CE0-C142-BF34-C750415B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4963" y="6223924"/>
            <a:ext cx="683339" cy="36512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Panton" pitchFamily="2" charset="0"/>
              </a:rPr>
              <a:t>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Panton" pitchFamily="2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4B52EF0B-3782-E34E-BED4-0B9BF2ABCC76}"/>
              </a:ext>
            </a:extLst>
          </p:cNvPr>
          <p:cNvSpPr txBox="1">
            <a:spLocks/>
          </p:cNvSpPr>
          <p:nvPr/>
        </p:nvSpPr>
        <p:spPr>
          <a:xfrm>
            <a:off x="292847" y="265871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5DA1B3"/>
                </a:solidFill>
                <a:latin typeface="Panton" panose="020B0604020202020204" charset="-52"/>
              </a:rPr>
              <a:t>Мониторинг. Аналитика. Контроль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D116C795-A131-7B42-9501-01D24ED96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7" name="Номер слайда 3">
            <a:extLst>
              <a:ext uri="{FF2B5EF4-FFF2-40B4-BE49-F238E27FC236}">
                <a16:creationId xmlns="" xmlns:a16="http://schemas.microsoft.com/office/drawing/2014/main" id="{642CB981-84E0-EA4C-944B-ED2140FD8A64}"/>
              </a:ext>
            </a:extLst>
          </p:cNvPr>
          <p:cNvSpPr txBox="1">
            <a:spLocks/>
          </p:cNvSpPr>
          <p:nvPr/>
        </p:nvSpPr>
        <p:spPr>
          <a:xfrm>
            <a:off x="11582400" y="6248774"/>
            <a:ext cx="375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A5C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7179E2-D667-024D-82E9-5A69FB51267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E6FCEE-04ED-3F4F-99A6-F08C8DB3AFB3}"/>
              </a:ext>
            </a:extLst>
          </p:cNvPr>
          <p:cNvSpPr txBox="1"/>
          <p:nvPr/>
        </p:nvSpPr>
        <p:spPr>
          <a:xfrm>
            <a:off x="7269745" y="1087679"/>
            <a:ext cx="4387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Наглядные аналитические отчеты, понятные каждому пользователю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37E8F5-0BEC-394D-9EAD-1C5F2809DD23}"/>
              </a:ext>
            </a:extLst>
          </p:cNvPr>
          <p:cNvSpPr txBox="1"/>
          <p:nvPr/>
        </p:nvSpPr>
        <p:spPr>
          <a:xfrm>
            <a:off x="936259" y="1087679"/>
            <a:ext cx="456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Подготовка статистических отчетов и аналитических обзоров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62AD4D6-836B-E34F-BD01-2703801E30D7}"/>
              </a:ext>
            </a:extLst>
          </p:cNvPr>
          <p:cNvSpPr txBox="1"/>
          <p:nvPr/>
        </p:nvSpPr>
        <p:spPr>
          <a:xfrm>
            <a:off x="936259" y="1725352"/>
            <a:ext cx="3816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Разработка форм отчетности под потребности клиента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481ACE-87E8-674C-944D-A63877C8698B}"/>
              </a:ext>
            </a:extLst>
          </p:cNvPr>
          <p:cNvSpPr txBox="1"/>
          <p:nvPr/>
        </p:nvSpPr>
        <p:spPr>
          <a:xfrm>
            <a:off x="936259" y="2471310"/>
            <a:ext cx="3816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Кураторство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249CDB-4B1F-B34C-944C-6D6AF19DE6D9}"/>
              </a:ext>
            </a:extLst>
          </p:cNvPr>
          <p:cNvSpPr txBox="1"/>
          <p:nvPr/>
        </p:nvSpPr>
        <p:spPr>
          <a:xfrm>
            <a:off x="292847" y="3407378"/>
            <a:ext cx="216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</a:rPr>
              <a:t>Результаты торгов</a:t>
            </a:r>
            <a:r>
              <a:rPr lang="en-US" sz="1600" dirty="0">
                <a:solidFill>
                  <a:srgbClr val="0A3644"/>
                </a:solidFill>
              </a:rPr>
              <a:t>:</a:t>
            </a:r>
            <a:endParaRPr lang="ru-RU" sz="16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12DFB-4273-654A-AC47-786CD6F898FD}"/>
              </a:ext>
            </a:extLst>
          </p:cNvPr>
          <p:cNvSpPr txBox="1"/>
          <p:nvPr/>
        </p:nvSpPr>
        <p:spPr>
          <a:xfrm>
            <a:off x="292847" y="3648010"/>
            <a:ext cx="239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68895"/>
                </a:solidFill>
              </a:rPr>
              <a:t>экономия, доля торгов с победителем</a:t>
            </a:r>
            <a:endParaRPr lang="ru-RU" sz="1600" dirty="0">
              <a:solidFill>
                <a:srgbClr val="668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125A583-5F1A-4243-B9F0-07025D3FEFC6}"/>
              </a:ext>
            </a:extLst>
          </p:cNvPr>
          <p:cNvSpPr txBox="1"/>
          <p:nvPr/>
        </p:nvSpPr>
        <p:spPr>
          <a:xfrm>
            <a:off x="3439105" y="2926114"/>
            <a:ext cx="4238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</a:rPr>
              <a:t>Анализ торгов в разрезе поставщиков</a:t>
            </a:r>
            <a:r>
              <a:rPr lang="en-US" sz="1600" dirty="0">
                <a:solidFill>
                  <a:srgbClr val="0A3644"/>
                </a:solidFill>
              </a:rPr>
              <a:t>:</a:t>
            </a:r>
            <a:endParaRPr lang="ru-RU" sz="16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13CDD6F-9F5E-854C-9209-D4DD30AA2DC0}"/>
              </a:ext>
            </a:extLst>
          </p:cNvPr>
          <p:cNvSpPr txBox="1"/>
          <p:nvPr/>
        </p:nvSpPr>
        <p:spPr>
          <a:xfrm>
            <a:off x="3439104" y="3166746"/>
            <a:ext cx="379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68895"/>
                </a:solidFill>
              </a:rPr>
              <a:t>распределение побед между компаниями</a:t>
            </a:r>
            <a:endParaRPr lang="ru-RU" sz="1600" dirty="0">
              <a:solidFill>
                <a:srgbClr val="668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358613E-8A3D-B647-9429-44E8474E6ECF}"/>
              </a:ext>
            </a:extLst>
          </p:cNvPr>
          <p:cNvSpPr txBox="1"/>
          <p:nvPr/>
        </p:nvSpPr>
        <p:spPr>
          <a:xfrm>
            <a:off x="7269746" y="2108674"/>
            <a:ext cx="379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</a:rPr>
              <a:t>Отчеты по сотрудникам:</a:t>
            </a:r>
            <a:endParaRPr lang="ru-RU" sz="1600" dirty="0">
              <a:solidFill>
                <a:srgbClr val="0A36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25EE156-66BF-0146-A519-A27FAA907C61}"/>
              </a:ext>
            </a:extLst>
          </p:cNvPr>
          <p:cNvSpPr txBox="1"/>
          <p:nvPr/>
        </p:nvSpPr>
        <p:spPr>
          <a:xfrm>
            <a:off x="7269745" y="2349306"/>
            <a:ext cx="379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68895"/>
                </a:solidFill>
              </a:rPr>
              <a:t>результаты работы каждого сотрудника отдела закупок</a:t>
            </a:r>
            <a:endParaRPr lang="ru-RU" sz="1600" dirty="0">
              <a:solidFill>
                <a:srgbClr val="668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CC805A3-479F-784E-A1EF-DDAF2129B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450" y="1149840"/>
            <a:ext cx="385740" cy="4457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1513E9E-1752-5B43-A8B0-3FA9FB625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435" y="1790807"/>
            <a:ext cx="385740" cy="4457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FF07C72-23E5-954A-BCCD-D3FC7920B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9435" y="2412097"/>
            <a:ext cx="385740" cy="4457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546596D-7E1D-4247-9DCE-434575F1A9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4917"/>
          <a:stretch/>
        </p:blipFill>
        <p:spPr>
          <a:xfrm>
            <a:off x="89003" y="4080066"/>
            <a:ext cx="6240742" cy="27779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7F96D28-37AD-1E42-B141-3E792EA99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575" y="4599252"/>
            <a:ext cx="5241293" cy="225874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A4DEAB5-E952-EA4B-A3F9-B8AD4AAD7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5257"/>
          <a:stretch/>
        </p:blipFill>
        <p:spPr>
          <a:xfrm>
            <a:off x="3236937" y="3592886"/>
            <a:ext cx="6240742" cy="32651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4E3B1C5E-524C-C741-9E00-C67924F56F8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703" b="29070"/>
          <a:stretch/>
        </p:blipFill>
        <p:spPr>
          <a:xfrm>
            <a:off x="3635041" y="4254012"/>
            <a:ext cx="4152392" cy="260398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C097ED1-3823-CC40-ADF5-EA76AF9C7B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7878" b="19057"/>
          <a:stretch/>
        </p:blipFill>
        <p:spPr>
          <a:xfrm>
            <a:off x="7066924" y="2775922"/>
            <a:ext cx="5125076" cy="40820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EDF4B94-E521-9646-8226-FCEB5BAFCE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2672"/>
          <a:stretch/>
        </p:blipFill>
        <p:spPr>
          <a:xfrm>
            <a:off x="7397127" y="3252493"/>
            <a:ext cx="4763407" cy="3119845"/>
          </a:xfrm>
          <a:prstGeom prst="rect">
            <a:avLst/>
          </a:prstGeom>
        </p:spPr>
      </p:pic>
      <p:sp>
        <p:nvSpPr>
          <p:cNvPr id="32" name="Номер слайда 3">
            <a:extLst>
              <a:ext uri="{FF2B5EF4-FFF2-40B4-BE49-F238E27FC236}">
                <a16:creationId xmlns="" xmlns:a16="http://schemas.microsoft.com/office/drawing/2014/main" id="{94E5200D-47FB-9341-8AC3-F1746C126673}"/>
              </a:ext>
            </a:extLst>
          </p:cNvPr>
          <p:cNvSpPr txBox="1">
            <a:spLocks/>
          </p:cNvSpPr>
          <p:nvPr/>
        </p:nvSpPr>
        <p:spPr>
          <a:xfrm>
            <a:off x="11598870" y="6281720"/>
            <a:ext cx="375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A5C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7179E2-D667-024D-82E9-5A69FB51267D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Нижний колонтитул 2">
            <a:extLst>
              <a:ext uri="{FF2B5EF4-FFF2-40B4-BE49-F238E27FC236}">
                <a16:creationId xmlns="" xmlns:a16="http://schemas.microsoft.com/office/drawing/2014/main" id="{23CAE587-7EC9-DB43-B711-614E5A72B422}"/>
              </a:ext>
            </a:extLst>
          </p:cNvPr>
          <p:cNvSpPr txBox="1">
            <a:spLocks/>
          </p:cNvSpPr>
          <p:nvPr/>
        </p:nvSpPr>
        <p:spPr>
          <a:xfrm>
            <a:off x="3736798" y="6401174"/>
            <a:ext cx="799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/>
              <a:t>Организация и проведение закупочных процедур в электронной форме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="" xmlns:a16="http://schemas.microsoft.com/office/drawing/2014/main" id="{F70B7A51-5CE0-C142-BF34-C750415B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4963" y="6240400"/>
            <a:ext cx="683339" cy="365125"/>
          </a:xfrm>
        </p:spPr>
        <p:txBody>
          <a:bodyPr vert="horz" lIns="91440" tIns="45720" rIns="91440" bIns="45720" rtlCol="0" anchor="ctr"/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47E377A-44E3-D148-980D-679F3712C2C3}"/>
              </a:ext>
            </a:extLst>
          </p:cNvPr>
          <p:cNvSpPr txBox="1">
            <a:spLocks/>
          </p:cNvSpPr>
          <p:nvPr/>
        </p:nvSpPr>
        <p:spPr>
          <a:xfrm>
            <a:off x="292847" y="265871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5DA1B3"/>
                </a:solidFill>
                <a:latin typeface="Panton" panose="020B0604020202020204" charset="-52"/>
              </a:rPr>
              <a:t>Расширенные возможности секции 44-ФЗ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0933A8D2-6BD8-2A4B-9F6C-712AE818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pPr algn="r"/>
            <a:r>
              <a:rPr lang="ru-RU" dirty="0"/>
              <a:t>Организация и проведение закупочных процедур в электронной форме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24C8DC-9C43-0046-ADFE-CD503804A8EB}"/>
              </a:ext>
            </a:extLst>
          </p:cNvPr>
          <p:cNvSpPr txBox="1"/>
          <p:nvPr/>
        </p:nvSpPr>
        <p:spPr>
          <a:xfrm>
            <a:off x="292847" y="1094708"/>
            <a:ext cx="339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Подготовка к публикации закупочной процедуры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E206E4-9467-3C42-B0B3-3D94E2E7BED7}"/>
              </a:ext>
            </a:extLst>
          </p:cNvPr>
          <p:cNvSpPr txBox="1"/>
          <p:nvPr/>
        </p:nvSpPr>
        <p:spPr>
          <a:xfrm>
            <a:off x="396446" y="1832263"/>
            <a:ext cx="3286977" cy="219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Калькулятор по формированию НМЦК, в том числе по лекарственным препаратам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Интеллектуальный поиск соответствия классификаторов (ОКПД2 / КТРУ)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Автоматизированный поиск аналогов документации в ЕИС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8BCC78-66A0-CA48-A847-F9AF4D5ABF36}"/>
              </a:ext>
            </a:extLst>
          </p:cNvPr>
          <p:cNvSpPr txBox="1"/>
          <p:nvPr/>
        </p:nvSpPr>
        <p:spPr>
          <a:xfrm>
            <a:off x="396446" y="4455242"/>
            <a:ext cx="3390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50AAC8"/>
                </a:solidFill>
                <a:latin typeface="Panton" pitchFamily="2" charset="0"/>
              </a:rPr>
              <a:t>44-</a:t>
            </a:r>
            <a:r>
              <a:rPr lang="en-US" sz="7200" dirty="0">
                <a:solidFill>
                  <a:srgbClr val="50AAC8"/>
                </a:solidFill>
                <a:latin typeface="Panton" pitchFamily="2" charset="0"/>
              </a:rPr>
              <a:t>ФЗ</a:t>
            </a:r>
            <a:endParaRPr lang="ru-RU" sz="7200" dirty="0">
              <a:solidFill>
                <a:srgbClr val="50AAC8"/>
              </a:solidFill>
              <a:latin typeface="Panto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069513A-8DC6-7349-9E4D-E68C606132B4}"/>
              </a:ext>
            </a:extLst>
          </p:cNvPr>
          <p:cNvSpPr txBox="1"/>
          <p:nvPr/>
        </p:nvSpPr>
        <p:spPr>
          <a:xfrm>
            <a:off x="4061767" y="1094708"/>
            <a:ext cx="339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Проведение закупочной процедуры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478611F-6FF3-BF48-A2E5-D047D48025B8}"/>
              </a:ext>
            </a:extLst>
          </p:cNvPr>
          <p:cNvSpPr txBox="1"/>
          <p:nvPr/>
        </p:nvSpPr>
        <p:spPr>
          <a:xfrm>
            <a:off x="4165366" y="1832263"/>
            <a:ext cx="3714378" cy="435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Автоматический Счетчик поступления новых запросов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Общий реестр запросов по разъяснению с дополнительным фильтром по «Ответственному сотруднику»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Оперативное создание индивидуальных шаблонов протоколов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Функционал отложенной публикации протоколов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Возможность замены файла протокола в целях исключения технических ошибок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Автоматическое формирование оценки заявок на итоговом протоколе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5F3073-FE20-E849-A643-73585C5299DC}"/>
              </a:ext>
            </a:extLst>
          </p:cNvPr>
          <p:cNvSpPr txBox="1"/>
          <p:nvPr/>
        </p:nvSpPr>
        <p:spPr>
          <a:xfrm>
            <a:off x="8164639" y="1094708"/>
            <a:ext cx="3547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Повышение эффективности закупочной деятельности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6F2E4DA-FC33-BC4E-B6BD-2F1E18CC58A2}"/>
              </a:ext>
            </a:extLst>
          </p:cNvPr>
          <p:cNvSpPr txBox="1"/>
          <p:nvPr/>
        </p:nvSpPr>
        <p:spPr>
          <a:xfrm>
            <a:off x="8268238" y="1832263"/>
            <a:ext cx="3626913" cy="354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Индивидуальная настройка реестра закупок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Контроль регламентных сроков планируемых и размещенных закупок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Настраиваемый модуль подсказок под заказчика («не забыть»)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Расчет объема закупок по СМСП с контролем исполнения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Анализ закупок в регионе: активные поставщики, уровень конкуренции, экономический эффект, сферы бизнеса и их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736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47E377A-44E3-D148-980D-679F3712C2C3}"/>
              </a:ext>
            </a:extLst>
          </p:cNvPr>
          <p:cNvSpPr txBox="1">
            <a:spLocks/>
          </p:cNvSpPr>
          <p:nvPr/>
        </p:nvSpPr>
        <p:spPr>
          <a:xfrm>
            <a:off x="292847" y="364727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rgbClr val="5DA1B3"/>
                </a:solidFill>
                <a:latin typeface="Panton" panose="020B0604020202020204" charset="-52"/>
              </a:rPr>
              <a:t>Расширенные возможности секции 223-ФЗ и коммерческих закупок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0933A8D2-6BD8-2A4B-9F6C-712AE818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pPr algn="r"/>
            <a:r>
              <a:rPr lang="ru-RU" dirty="0"/>
              <a:t>Организация и проведение закупочных процедур в электронной форме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="" xmlns:a16="http://schemas.microsoft.com/office/drawing/2014/main" id="{788EEF5A-BE16-BB42-9BC5-5CB0F1D58066}"/>
              </a:ext>
            </a:extLst>
          </p:cNvPr>
          <p:cNvSpPr txBox="1">
            <a:spLocks/>
          </p:cNvSpPr>
          <p:nvPr/>
        </p:nvSpPr>
        <p:spPr>
          <a:xfrm>
            <a:off x="11582400" y="6248774"/>
            <a:ext cx="375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A5C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7179E2-D667-024D-82E9-5A69FB51267D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24C8DC-9C43-0046-ADFE-CD503804A8EB}"/>
              </a:ext>
            </a:extLst>
          </p:cNvPr>
          <p:cNvSpPr txBox="1"/>
          <p:nvPr/>
        </p:nvSpPr>
        <p:spPr>
          <a:xfrm>
            <a:off x="292847" y="1094708"/>
            <a:ext cx="339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Подготовка к публикации закупочной процедуры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E206E4-9467-3C42-B0B3-3D94E2E7BED7}"/>
              </a:ext>
            </a:extLst>
          </p:cNvPr>
          <p:cNvSpPr txBox="1"/>
          <p:nvPr/>
        </p:nvSpPr>
        <p:spPr>
          <a:xfrm>
            <a:off x="396446" y="1832263"/>
            <a:ext cx="3286977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Процедуры квалификационного отбора, мониторинга рынка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Многофункциональный план закупок: </a:t>
            </a:r>
            <a:r>
              <a:rPr lang="en" sz="1600" dirty="0">
                <a:solidFill>
                  <a:srgbClr val="0A3644"/>
                </a:solidFill>
              </a:rPr>
              <a:t>web-</a:t>
            </a:r>
            <a:r>
              <a:rPr lang="ru-RU" sz="1600" dirty="0">
                <a:solidFill>
                  <a:srgbClr val="0A3644"/>
                </a:solidFill>
              </a:rPr>
              <a:t>форма, шаблон </a:t>
            </a:r>
            <a:r>
              <a:rPr lang="en" sz="1600" dirty="0">
                <a:solidFill>
                  <a:srgbClr val="0A3644"/>
                </a:solidFill>
              </a:rPr>
              <a:t>excel, </a:t>
            </a:r>
            <a:r>
              <a:rPr lang="ru-RU" sz="1600" dirty="0">
                <a:solidFill>
                  <a:srgbClr val="0A3644"/>
                </a:solidFill>
              </a:rPr>
              <a:t>импорт из ЕИС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8BCC78-66A0-CA48-A847-F9AF4D5ABF36}"/>
              </a:ext>
            </a:extLst>
          </p:cNvPr>
          <p:cNvSpPr txBox="1"/>
          <p:nvPr/>
        </p:nvSpPr>
        <p:spPr>
          <a:xfrm>
            <a:off x="396446" y="4066398"/>
            <a:ext cx="3390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50AAC8"/>
                </a:solidFill>
                <a:latin typeface="Panton" pitchFamily="2" charset="0"/>
              </a:rPr>
              <a:t>223-</a:t>
            </a:r>
            <a:r>
              <a:rPr lang="en-US" sz="6600" dirty="0">
                <a:solidFill>
                  <a:srgbClr val="50AAC8"/>
                </a:solidFill>
                <a:latin typeface="Panton" pitchFamily="2" charset="0"/>
              </a:rPr>
              <a:t>ФЗ</a:t>
            </a:r>
            <a:endParaRPr lang="ru-RU" sz="6600" dirty="0">
              <a:solidFill>
                <a:srgbClr val="50AAC8"/>
              </a:solidFill>
              <a:latin typeface="Panto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069513A-8DC6-7349-9E4D-E68C606132B4}"/>
              </a:ext>
            </a:extLst>
          </p:cNvPr>
          <p:cNvSpPr txBox="1"/>
          <p:nvPr/>
        </p:nvSpPr>
        <p:spPr>
          <a:xfrm>
            <a:off x="4061767" y="1094708"/>
            <a:ext cx="339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Проведение закупочной процедуры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478611F-6FF3-BF48-A2E5-D047D48025B8}"/>
              </a:ext>
            </a:extLst>
          </p:cNvPr>
          <p:cNvSpPr txBox="1"/>
          <p:nvPr/>
        </p:nvSpPr>
        <p:spPr>
          <a:xfrm>
            <a:off x="4165366" y="1832263"/>
            <a:ext cx="3714378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Гибкий функционал проведения и настройки закупочных процедур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Гибкий функционал проведения переторжек и переговоров, возможность улучшения ценовых и неценовых условий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Автоматические сводные таблицы предложений участников по критериям заказчика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Выбор одного или нескольких контрагентов, распределение объема поставки, согласование решений в протоколе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Закупки у субъектов МСП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5F3073-FE20-E849-A643-73585C5299DC}"/>
              </a:ext>
            </a:extLst>
          </p:cNvPr>
          <p:cNvSpPr txBox="1"/>
          <p:nvPr/>
        </p:nvSpPr>
        <p:spPr>
          <a:xfrm>
            <a:off x="8164639" y="1094708"/>
            <a:ext cx="3547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Повышение эффективности закупочной деятельности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6F2E4DA-FC33-BC4E-B6BD-2F1E18CC58A2}"/>
              </a:ext>
            </a:extLst>
          </p:cNvPr>
          <p:cNvSpPr txBox="1"/>
          <p:nvPr/>
        </p:nvSpPr>
        <p:spPr>
          <a:xfrm>
            <a:off x="8268238" y="1832263"/>
            <a:ext cx="3626913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Гибкая настройка прав пользователей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Контроль регламентных сроков, календарь событий с диаграммой </a:t>
            </a:r>
            <a:r>
              <a:rPr lang="ru-RU" sz="1600" dirty="0" err="1">
                <a:solidFill>
                  <a:srgbClr val="0A3644"/>
                </a:solidFill>
              </a:rPr>
              <a:t>Ганта</a:t>
            </a:r>
            <a:r>
              <a:rPr lang="ru-RU" sz="1600" dirty="0">
                <a:solidFill>
                  <a:srgbClr val="0A3644"/>
                </a:solidFill>
              </a:rPr>
              <a:t> и настройкой уведомлений по каждому этапу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Возможность заключения договора в электронной форме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Интеграция с сайтом заказчика и </a:t>
            </a:r>
            <a:r>
              <a:rPr lang="ru-RU" sz="1600" dirty="0" err="1">
                <a:solidFill>
                  <a:srgbClr val="0A3644"/>
                </a:solidFill>
              </a:rPr>
              <a:t>агрегаторами</a:t>
            </a:r>
            <a:r>
              <a:rPr lang="ru-RU" sz="1600" dirty="0">
                <a:solidFill>
                  <a:srgbClr val="0A3644"/>
                </a:solidFill>
              </a:rPr>
              <a:t> торгов</a:t>
            </a:r>
          </a:p>
          <a:p>
            <a:pPr marL="213750" indent="-21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Отсутствие обязательств по заключению договора с победителем в коммерческих закупках</a:t>
            </a:r>
          </a:p>
        </p:txBody>
      </p:sp>
    </p:spTree>
    <p:extLst>
      <p:ext uri="{BB962C8B-B14F-4D97-AF65-F5344CB8AC3E}">
        <p14:creationId xmlns:p14="http://schemas.microsoft.com/office/powerpoint/2010/main" val="736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2D04E1E-29BC-EF48-AF51-4A6421286213}"/>
              </a:ext>
            </a:extLst>
          </p:cNvPr>
          <p:cNvSpPr txBox="1">
            <a:spLocks/>
          </p:cNvSpPr>
          <p:nvPr/>
        </p:nvSpPr>
        <p:spPr>
          <a:xfrm>
            <a:off x="292847" y="364727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rgbClr val="5DA1B3"/>
                </a:solidFill>
                <a:latin typeface="Panton" panose="020B0604020202020204" charset="-52"/>
              </a:rPr>
              <a:t>Персональная торгово-закупочная секция на ЭТП «Фабрикант»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EE03ADE3-B6FF-F94B-AF8C-2436E65C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pPr algn="r"/>
            <a:r>
              <a:rPr lang="ru-RU" dirty="0"/>
              <a:t>Организация и проведение закупочных процедур в электронной форме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="" xmlns:a16="http://schemas.microsoft.com/office/drawing/2014/main" id="{CF9B464E-02E6-E149-8720-B5F990FE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48774"/>
            <a:ext cx="375024" cy="365125"/>
          </a:xfrm>
        </p:spPr>
        <p:txBody>
          <a:bodyPr/>
          <a:lstStyle/>
          <a:p>
            <a:fld id="{1F7179E2-D667-024D-82E9-5A69FB51267D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9567996-A6D8-894D-B397-C87180CE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999" y="1130861"/>
            <a:ext cx="387351" cy="4476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88C3C88-0F41-8B46-8F3A-0912FC585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999" y="1753382"/>
            <a:ext cx="387351" cy="4476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8B136F9-EA61-A747-A761-327606ADF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0999" y="2371606"/>
            <a:ext cx="387351" cy="4476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8DB42F3-8B5D-D443-BCCE-0BB23B9A80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0999" y="3596970"/>
            <a:ext cx="387351" cy="447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1821367-D4E9-4242-BF7E-908455276C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999" y="4239821"/>
            <a:ext cx="387351" cy="4476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EB02A83-748C-F34C-9F33-FBB290AE20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0999" y="4882672"/>
            <a:ext cx="387351" cy="4476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F37D5F2-FC29-EE4A-9223-BA4C7AA5A7BB}"/>
              </a:ext>
            </a:extLst>
          </p:cNvPr>
          <p:cNvSpPr txBox="1"/>
          <p:nvPr/>
        </p:nvSpPr>
        <p:spPr>
          <a:xfrm>
            <a:off x="936259" y="1187475"/>
            <a:ext cx="3896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Индивидуальный дизайн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A63F56-26D2-DD4B-93DC-B1ED89A9AB9D}"/>
              </a:ext>
            </a:extLst>
          </p:cNvPr>
          <p:cNvSpPr txBox="1"/>
          <p:nvPr/>
        </p:nvSpPr>
        <p:spPr>
          <a:xfrm>
            <a:off x="936259" y="1684796"/>
            <a:ext cx="3896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Интеграции внутреннего классификатора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9F1862C-FD16-BB48-8AA1-1499C1F07299}"/>
              </a:ext>
            </a:extLst>
          </p:cNvPr>
          <p:cNvSpPr txBox="1"/>
          <p:nvPr/>
        </p:nvSpPr>
        <p:spPr>
          <a:xfrm>
            <a:off x="936259" y="2431838"/>
            <a:ext cx="3896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Индивидуальный поиск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E3829FF-0ABE-4A4D-90E3-D5F803AF21C8}"/>
              </a:ext>
            </a:extLst>
          </p:cNvPr>
          <p:cNvSpPr txBox="1"/>
          <p:nvPr/>
        </p:nvSpPr>
        <p:spPr>
          <a:xfrm>
            <a:off x="936259" y="3033271"/>
            <a:ext cx="3896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Индивидуальные документы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F316A9F-D36B-BF42-9FAE-DA949C83B6CE}"/>
              </a:ext>
            </a:extLst>
          </p:cNvPr>
          <p:cNvSpPr txBox="1"/>
          <p:nvPr/>
        </p:nvSpPr>
        <p:spPr>
          <a:xfrm>
            <a:off x="936259" y="3540717"/>
            <a:ext cx="3896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Конструктор электронных торговых процедур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93F1DC7-E0DE-ED46-8223-F087470B5D37}"/>
              </a:ext>
            </a:extLst>
          </p:cNvPr>
          <p:cNvSpPr txBox="1"/>
          <p:nvPr/>
        </p:nvSpPr>
        <p:spPr>
          <a:xfrm>
            <a:off x="936259" y="4183568"/>
            <a:ext cx="362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Интеграции с корпоративным порталом (</a:t>
            </a:r>
            <a:r>
              <a:rPr lang="ru-RU" sz="1600" dirty="0" err="1">
                <a:solidFill>
                  <a:srgbClr val="0A3644"/>
                </a:solidFill>
                <a:latin typeface="Panton" pitchFamily="2" charset="0"/>
              </a:rPr>
              <a:t>виджет</a:t>
            </a:r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F375005-09AF-6247-B1E9-F923AA25F2AE}"/>
              </a:ext>
            </a:extLst>
          </p:cNvPr>
          <p:cNvSpPr txBox="1"/>
          <p:nvPr/>
        </p:nvSpPr>
        <p:spPr>
          <a:xfrm>
            <a:off x="936259" y="4826418"/>
            <a:ext cx="362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Интеграция с </a:t>
            </a:r>
            <a:r>
              <a:rPr lang="en" sz="1600" dirty="0">
                <a:solidFill>
                  <a:srgbClr val="0A3644"/>
                </a:solidFill>
                <a:latin typeface="Panton" pitchFamily="2" charset="0"/>
              </a:rPr>
              <a:t>ERP/SRM </a:t>
            </a:r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клиента (</a:t>
            </a:r>
            <a:r>
              <a:rPr lang="en" sz="1600" dirty="0">
                <a:solidFill>
                  <a:srgbClr val="0A3644"/>
                </a:solidFill>
                <a:latin typeface="Panton" pitchFamily="2" charset="0"/>
              </a:rPr>
              <a:t>SAP, Oracle, 1</a:t>
            </a:r>
            <a:r>
              <a:rPr lang="ru-RU" sz="1600" dirty="0">
                <a:solidFill>
                  <a:srgbClr val="0A3644"/>
                </a:solidFill>
                <a:latin typeface="Panton" pitchFamily="2" charset="0"/>
              </a:rPr>
              <a:t>С и др.)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E9585AF-031F-6246-8C44-63862AD2BA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0999" y="2981394"/>
            <a:ext cx="387351" cy="4476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18" y="1130861"/>
            <a:ext cx="7367906" cy="459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41CA86DF-E10C-ED46-979A-7B4CC603915B}"/>
              </a:ext>
            </a:extLst>
          </p:cNvPr>
          <p:cNvSpPr txBox="1">
            <a:spLocks/>
          </p:cNvSpPr>
          <p:nvPr/>
        </p:nvSpPr>
        <p:spPr>
          <a:xfrm>
            <a:off x="292847" y="265871"/>
            <a:ext cx="11664577" cy="5617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5DA1B3"/>
                </a:solidFill>
                <a:latin typeface="Panton" panose="020B0604020202020204" charset="-52"/>
              </a:rPr>
              <a:t>Сервис-</a:t>
            </a:r>
            <a:r>
              <a:rPr lang="ru-RU" dirty="0" err="1">
                <a:solidFill>
                  <a:srgbClr val="5DA1B3"/>
                </a:solidFill>
                <a:latin typeface="Panton" panose="020B0604020202020204" charset="-52"/>
              </a:rPr>
              <a:t>маркет</a:t>
            </a:r>
            <a:r>
              <a:rPr lang="ru-RU" dirty="0">
                <a:solidFill>
                  <a:srgbClr val="5DA1B3"/>
                </a:solidFill>
                <a:latin typeface="Panton" panose="020B0604020202020204" charset="-52"/>
              </a:rPr>
              <a:t> для поставщиков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4D4F7B-6EF2-7E4A-B6BB-1C4CF7FEC5EC}"/>
              </a:ext>
            </a:extLst>
          </p:cNvPr>
          <p:cNvSpPr txBox="1"/>
          <p:nvPr/>
        </p:nvSpPr>
        <p:spPr>
          <a:xfrm>
            <a:off x="791810" y="1094708"/>
            <a:ext cx="6017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50AAC8"/>
                </a:solidFill>
                <a:latin typeface="Panton" pitchFamily="2" charset="0"/>
              </a:rPr>
              <a:t>Поможем быстро и за разумные деньги получить: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6BBE19F-D146-F145-AD2E-31D13EE5B718}"/>
              </a:ext>
            </a:extLst>
          </p:cNvPr>
          <p:cNvSpPr txBox="1"/>
          <p:nvPr/>
        </p:nvSpPr>
        <p:spPr>
          <a:xfrm>
            <a:off x="402429" y="1513607"/>
            <a:ext cx="3567057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Банковскую поддержку</a:t>
            </a:r>
            <a:r>
              <a:rPr lang="en-US" sz="1600" dirty="0">
                <a:solidFill>
                  <a:srgbClr val="0A3644"/>
                </a:solidFill>
              </a:rPr>
              <a:t/>
            </a:r>
            <a:br>
              <a:rPr lang="en-US" sz="1600" dirty="0">
                <a:solidFill>
                  <a:srgbClr val="0A3644"/>
                </a:solidFill>
              </a:rPr>
            </a:br>
            <a:r>
              <a:rPr lang="ru-RU" sz="1200" dirty="0" err="1">
                <a:solidFill>
                  <a:srgbClr val="668895"/>
                </a:solidFill>
              </a:rPr>
              <a:t>спецсчета</a:t>
            </a:r>
            <a:r>
              <a:rPr lang="ru-RU" sz="1200" dirty="0">
                <a:solidFill>
                  <a:srgbClr val="668895"/>
                </a:solidFill>
              </a:rPr>
              <a:t>, банковские гарантии, тендерные кредиты, кредиты на исполнение контакта, факторинг</a:t>
            </a:r>
            <a:endParaRPr lang="en-US" sz="1200" dirty="0">
              <a:solidFill>
                <a:srgbClr val="668895"/>
              </a:solidFill>
            </a:endParaRP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Юридическую поддержку</a:t>
            </a:r>
            <a:r>
              <a:rPr lang="en-US" sz="2000" dirty="0">
                <a:solidFill>
                  <a:srgbClr val="0A3644"/>
                </a:solidFill>
              </a:rPr>
              <a:t/>
            </a:r>
            <a:br>
              <a:rPr lang="en-US" sz="2000" dirty="0">
                <a:solidFill>
                  <a:srgbClr val="0A3644"/>
                </a:solidFill>
              </a:rPr>
            </a:br>
            <a:r>
              <a:rPr lang="ru-RU" sz="1200" dirty="0">
                <a:solidFill>
                  <a:srgbClr val="668895"/>
                </a:solidFill>
              </a:rPr>
              <a:t>сопровождение процедур и контрактов по 44-ФЗ, 223-ФЗ, юридическую защиту в ФАС и в судах, экспертизу тендерной заявки</a:t>
            </a:r>
            <a:endParaRPr lang="en-US" sz="1600" dirty="0">
              <a:solidFill>
                <a:srgbClr val="668895"/>
              </a:solidFill>
            </a:endParaRP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Услуги для имущественных торгов</a:t>
            </a:r>
            <a:r>
              <a:rPr lang="en-US" sz="1600" dirty="0">
                <a:solidFill>
                  <a:srgbClr val="0A3644"/>
                </a:solidFill>
              </a:rPr>
              <a:t/>
            </a:r>
            <a:br>
              <a:rPr lang="en-US" sz="1600" dirty="0">
                <a:solidFill>
                  <a:srgbClr val="0A3644"/>
                </a:solidFill>
              </a:rPr>
            </a:br>
            <a:r>
              <a:rPr lang="ru-RU" sz="1200" dirty="0">
                <a:solidFill>
                  <a:srgbClr val="668895"/>
                </a:solidFill>
              </a:rPr>
              <a:t>для покупателей и продавцов организация торгов, оценка стоимости имущества</a:t>
            </a:r>
            <a:endParaRPr lang="en-US" sz="1200" dirty="0">
              <a:solidFill>
                <a:srgbClr val="668895"/>
              </a:solidFill>
            </a:endParaRP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Электронный документооборот СБИС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Электронную отчетность через интернет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Ускоренную </a:t>
            </a:r>
            <a:r>
              <a:rPr lang="ru-RU" sz="1600" dirty="0" err="1">
                <a:solidFill>
                  <a:srgbClr val="0A3644"/>
                </a:solidFill>
              </a:rPr>
              <a:t>предквалификацию</a:t>
            </a:r>
            <a:endParaRPr lang="ru-RU" sz="1600" dirty="0">
              <a:solidFill>
                <a:srgbClr val="0A3644"/>
              </a:solidFill>
            </a:endParaRP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Электронную подпись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4E37194-CFAF-0A4A-8AC8-38CA5C141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760" y="1132808"/>
            <a:ext cx="319440" cy="319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03E41F2-4BF5-5D4A-A911-3A5ED6E5AC5F}"/>
              </a:ext>
            </a:extLst>
          </p:cNvPr>
          <p:cNvSpPr txBox="1"/>
          <p:nvPr/>
        </p:nvSpPr>
        <p:spPr>
          <a:xfrm>
            <a:off x="4201797" y="1513607"/>
            <a:ext cx="3850593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Ускоренную аккредитацию в ЕРУЗ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Сопровождение регистрации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Настройка автоматических оповещений о торгах по широкому спектру параметров (подписка, рассылка)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Документы и информация по закупкам доступны даже без регистрации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Оперативная поддержка по телефону и через функционал обратной связи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Персональные приглашения и составление тематических подборок торгов сотрудниками портала</a:t>
            </a:r>
          </a:p>
          <a:p>
            <a:pPr marL="393750" indent="-393750">
              <a:spcAft>
                <a:spcPts val="500"/>
              </a:spcAft>
              <a:buClr>
                <a:srgbClr val="50AAC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A3644"/>
                </a:solidFill>
              </a:rPr>
              <a:t>Обучение, </a:t>
            </a:r>
            <a:r>
              <a:rPr lang="ru-RU" sz="1600" dirty="0" err="1">
                <a:solidFill>
                  <a:srgbClr val="0A3644"/>
                </a:solidFill>
              </a:rPr>
              <a:t>вебинары</a:t>
            </a:r>
            <a:endParaRPr lang="ru-RU" sz="1600" dirty="0">
              <a:solidFill>
                <a:srgbClr val="0A3644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027A71-0E93-4D45-B27E-D52A937C1B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75" b="10635"/>
          <a:stretch/>
        </p:blipFill>
        <p:spPr>
          <a:xfrm>
            <a:off x="8126791" y="326476"/>
            <a:ext cx="4065209" cy="5975471"/>
          </a:xfrm>
          <a:prstGeom prst="rect">
            <a:avLst/>
          </a:prstGeom>
        </p:spPr>
      </p:pic>
      <p:sp>
        <p:nvSpPr>
          <p:cNvPr id="15" name="Номер слайда 3">
            <a:extLst>
              <a:ext uri="{FF2B5EF4-FFF2-40B4-BE49-F238E27FC236}">
                <a16:creationId xmlns="" xmlns:a16="http://schemas.microsoft.com/office/drawing/2014/main" id="{CF9B464E-02E6-E149-8720-B5F990FE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48774"/>
            <a:ext cx="375024" cy="365125"/>
          </a:xfrm>
        </p:spPr>
        <p:txBody>
          <a:bodyPr/>
          <a:lstStyle/>
          <a:p>
            <a:fld id="{1F7179E2-D667-024D-82E9-5A69FB51267D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Нижний колонтитул 2">
            <a:extLst>
              <a:ext uri="{FF2B5EF4-FFF2-40B4-BE49-F238E27FC236}">
                <a16:creationId xmlns="" xmlns:a16="http://schemas.microsoft.com/office/drawing/2014/main" id="{EE03ADE3-B6FF-F94B-AF8C-2436E65C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398" y="6248774"/>
            <a:ext cx="7998002" cy="365125"/>
          </a:xfrm>
        </p:spPr>
        <p:txBody>
          <a:bodyPr/>
          <a:lstStyle/>
          <a:p>
            <a:pPr algn="r"/>
            <a:r>
              <a:rPr lang="ru-RU" dirty="0"/>
              <a:t>Организация и проведение закупочных процедур в электронной форме</a:t>
            </a:r>
          </a:p>
        </p:txBody>
      </p:sp>
    </p:spTree>
    <p:extLst>
      <p:ext uri="{BB962C8B-B14F-4D97-AF65-F5344CB8AC3E}">
        <p14:creationId xmlns:p14="http://schemas.microsoft.com/office/powerpoint/2010/main" val="736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0070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9063</TotalTime>
  <Words>725</Words>
  <Application>Microsoft Office PowerPoint</Application>
  <PresentationFormat>Широкоэкранный</PresentationFormat>
  <Paragraphs>168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(Основной текст)</vt:lpstr>
      <vt:lpstr>Panton</vt:lpstr>
      <vt:lpstr>Roboto Lt</vt:lpstr>
      <vt:lpstr>Segoe UI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Электронные процедуры по 223-ФЗ</dc:title>
  <dc:creator>Плотникова Ольга</dc:creator>
  <cp:lastModifiedBy>Петрова Ольга</cp:lastModifiedBy>
  <cp:revision>328</cp:revision>
  <dcterms:created xsi:type="dcterms:W3CDTF">2017-12-15T07:32:58Z</dcterms:created>
  <dcterms:modified xsi:type="dcterms:W3CDTF">2022-05-16T10:56:44Z</dcterms:modified>
</cp:coreProperties>
</file>